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84048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vetica Neue" panose="02000503000000020004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gUZ/EanI988gELEzf8evnhnh3My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05C6E25-CAEA-9E7D-0EC5-FCC6CE8E2B1A}" name="Gabard-Durnam, Laurel" initials="GDL" userId="S::laurel.gabard-durnam@northeastern.edu::bc17a1f0-f299-4b6c-bd4c-c80db376514f" providerId="AD"/>
  <p188:author id="{3F48322D-04D2-3C56-DD47-32AADFB8DFD4}" name="Psyche Loui" initials="PL" userId="Psyche Loui" providerId="None"/>
  <p188:author id="{8443ED59-20C7-4FDF-8DCA-8A14D1AA1C8C}" name="Microsoft Office User" initials="MOU" userId="Microsoft Office User" providerId="None"/>
  <p188:author id="{69476EAC-FB54-8C2F-AB79-40A1C2D50B41}" name="Nicholas Kathios" initials="NK" userId="S::kathios.n@northeastern.edu::77c2cf40-b9b3-4832-a38c-f57aba02b3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6E12"/>
    <a:srgbClr val="CB86BA"/>
    <a:srgbClr val="CFC6D8"/>
    <a:srgbClr val="CA99A4"/>
    <a:srgbClr val="159BD4"/>
    <a:srgbClr val="161693"/>
    <a:srgbClr val="E7D3E1"/>
    <a:srgbClr val="F50005"/>
    <a:srgbClr val="9A0000"/>
    <a:srgbClr val="6161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/>
    <p:restoredTop sz="96296"/>
  </p:normalViewPr>
  <p:slideViewPr>
    <p:cSldViewPr snapToGrid="0" snapToObjects="1">
      <p:cViewPr>
        <p:scale>
          <a:sx n="38" d="100"/>
          <a:sy n="38" d="100"/>
        </p:scale>
        <p:origin x="-4120" y="-4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customschemas.google.com/relationships/presentationmetadata" Target="metadata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AA598BB-276D-754C-B0D2-6D5E1139401F}" authorId="{69476EAC-FB54-8C2F-AB79-40A1C2D50B41}" created="2023-08-21T20:00:17.17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1038" creationId="{D7FE796D-9AC7-8EC6-755C-6BF6D89D2653}"/>
    </ac:deMkLst>
    <p188:txBody>
      <a:bodyPr/>
      <a:lstStyle/>
      <a:p>
        <a:r>
          <a:rPr lang="en-US"/>
          <a:t>Update to have same color+font, etc
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291840" y="6285233"/>
            <a:ext cx="37307520" cy="1337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86400" y="20171413"/>
            <a:ext cx="32918400" cy="927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22199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023237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023242" y="9414513"/>
            <a:ext cx="18568032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023242" y="14028420"/>
            <a:ext cx="18568032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22219922" y="9414513"/>
            <a:ext cx="18659477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22219922" y="14028420"/>
            <a:ext cx="18659477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120396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marL="914400" lvl="1" indent="-108204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marL="1371600" lvl="2" indent="-96012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marL="1828800" lvl="3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marL="2286000" lvl="4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marL="2743200" lvl="5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marL="3200400" lvl="6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marL="3657600" lvl="7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marL="4114800" lvl="8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9761854" y="3479167"/>
            <a:ext cx="24367493" cy="3785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19868515" y="13585826"/>
            <a:ext cx="32546293" cy="946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666116" y="4396107"/>
            <a:ext cx="32546293" cy="278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6E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sz="211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1082040" algn="l" rtl="0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sz="1343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6012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sz="11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3820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7724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9.png"/><Relationship Id="rId18" Type="http://schemas.openxmlformats.org/officeDocument/2006/relationships/image" Target="../media/image14.png"/><Relationship Id="rId3" Type="http://schemas.microsoft.com/office/2018/10/relationships/comments" Target="../comments/modernComment_100_0.xml"/><Relationship Id="rId21" Type="http://schemas.openxmlformats.org/officeDocument/2006/relationships/image" Target="../media/image17.png"/><Relationship Id="rId7" Type="http://schemas.microsoft.com/office/2007/relationships/hdphoto" Target="../media/hdphoto1.wdp"/><Relationship Id="rId12" Type="http://schemas.openxmlformats.org/officeDocument/2006/relationships/image" Target="../media/image8.png"/><Relationship Id="rId1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2.png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7.png"/><Relationship Id="rId24" Type="http://schemas.openxmlformats.org/officeDocument/2006/relationships/image" Target="../media/image20.png"/><Relationship Id="rId5" Type="http://schemas.openxmlformats.org/officeDocument/2006/relationships/image" Target="../media/image2.png"/><Relationship Id="rId15" Type="http://schemas.openxmlformats.org/officeDocument/2006/relationships/image" Target="../media/image11.png"/><Relationship Id="rId23" Type="http://schemas.openxmlformats.org/officeDocument/2006/relationships/image" Target="../media/image19.png"/><Relationship Id="rId10" Type="http://schemas.openxmlformats.org/officeDocument/2006/relationships/image" Target="../media/image6.png"/><Relationship Id="rId19" Type="http://schemas.openxmlformats.org/officeDocument/2006/relationships/image" Target="../media/image15.png"/><Relationship Id="rId4" Type="http://schemas.openxmlformats.org/officeDocument/2006/relationships/image" Target="../media/image1.png"/><Relationship Id="rId9" Type="http://schemas.openxmlformats.org/officeDocument/2006/relationships/image" Target="../media/image5.png"/><Relationship Id="rId14" Type="http://schemas.openxmlformats.org/officeDocument/2006/relationships/image" Target="../media/image10.png"/><Relationship Id="rId2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645458" y="501352"/>
            <a:ext cx="42563671" cy="4424676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r>
              <a:rPr lang="en-US" sz="72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Leveraging novel music to examine age-related reward </a:t>
            </a:r>
          </a:p>
          <a:p>
            <a:pPr algn="ctr"/>
            <a:r>
              <a:rPr lang="en-US" sz="72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responses across development</a:t>
            </a:r>
          </a:p>
          <a:p>
            <a:pPr algn="ctr"/>
            <a:r>
              <a:rPr lang="en-US" sz="4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Nicholas 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Kathios</a:t>
            </a:r>
            <a:r>
              <a:rPr lang="en-US" sz="48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Kelsie L. Lopez, Juliet Y. 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Davidow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Laurel </a:t>
            </a:r>
            <a:r>
              <a:rPr lang="en-US" sz="4800" b="0" i="0" u="none" strike="noStrike" cap="none" dirty="0" err="1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Gabard-Durnam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Psyche Loui 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4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Northeastern University, Boston, MA</a:t>
            </a:r>
          </a:p>
        </p:txBody>
      </p:sp>
      <p:sp>
        <p:nvSpPr>
          <p:cNvPr id="86" name="Google Shape;86;p1"/>
          <p:cNvSpPr/>
          <p:nvPr/>
        </p:nvSpPr>
        <p:spPr>
          <a:xfrm>
            <a:off x="29331764" y="28781886"/>
            <a:ext cx="13811654" cy="9955694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4922029" y="6987999"/>
            <a:ext cx="13880592" cy="617323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Listeners’ musical predictions are passively informed by past music exposure since birth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To ensure predictions are learned from statistical exposure in the task, </a:t>
            </a:r>
            <a:b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music stimuli will be written in the Bohlen-Pierce scale, a musical system acoustically different from any existing scales across cultures:</a:t>
            </a: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78430" y="877297"/>
            <a:ext cx="4289198" cy="382363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710024" y="5450458"/>
            <a:ext cx="13877365" cy="128930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Introduction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29200935" y="26897155"/>
            <a:ext cx="13880592" cy="1287417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Discussion 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29202548" y="34205548"/>
            <a:ext cx="13877365" cy="1081470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References </a:t>
            </a:r>
            <a:endParaRPr sz="5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Google Shape;87;p1">
            <a:extLst>
              <a:ext uri="{FF2B5EF4-FFF2-40B4-BE49-F238E27FC236}">
                <a16:creationId xmlns:a16="http://schemas.microsoft.com/office/drawing/2014/main" id="{54F7C366-E575-8F4D-8A46-DB1E95245786}"/>
              </a:ext>
            </a:extLst>
          </p:cNvPr>
          <p:cNvSpPr/>
          <p:nvPr/>
        </p:nvSpPr>
        <p:spPr>
          <a:xfrm>
            <a:off x="651958" y="6739762"/>
            <a:ext cx="13877365" cy="31386906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Listening to music is regarded as one of the most pleasurable experiences across the lifespan (cite)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Older adults show lifelong preference fo</a:t>
            </a:r>
            <a:r>
              <a:rPr lang="en-US" sz="3200" dirty="0">
                <a:latin typeface="Arial" panose="020B0604020202020204" pitchFamily="34" charset="0"/>
              </a:rPr>
              <a:t>r music from adolescence, which also elicits the 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most spontaneous music-evoked autobiographical memories (MEAMs) in this population (the “reminiscence bump” effect)</a:t>
            </a:r>
            <a:endParaRPr lang="en-US" sz="3200" dirty="0">
              <a:solidFill>
                <a:srgbClr val="FF0000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M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usic accrues implicit reward value by exploiting reward-prediction mechanisms4: listeners tend to prefer music with predictable acoustic and structural features.</a:t>
            </a: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Pleasurable music listening experiences involve interactions between the auditory and reward systems</a:t>
            </a:r>
            <a:r>
              <a:rPr lang="en-US" sz="3200" b="0" i="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5 </a:t>
            </a: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aseline="30000" dirty="0"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baseline="3000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A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dolescents show heightened sensitivity to reward-predictive cues5, attributed to different developmental trajectories between the subcortical reward system and frontal inhibitory functional development6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fontAlgn="base"/>
            <a:endParaRPr lang="en-US" sz="32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</a:rPr>
              <a:t>Using a novel behavioral (CITE) and music-listening (CITE) task, we propose testing the relationship between participants’ 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liking and familiarity of melodies they are exposed to with variable frequencies across a cross-sectional cohort of individuals ages 5-24,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Aim 1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Characterize differences in reward responses to music across children, adolescents, and young adults.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Aim 2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: Use fMRI to examine functional connectivity differences during music listening across children, adolescents, and young adults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3F48F05B-6653-0848-9403-3B8173840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55220" y="379419"/>
            <a:ext cx="3850077" cy="3054455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4C5D954-7159-3749-9AB0-B24F6382B3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271" b="96171" l="2614" r="9693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980455" y="37855969"/>
            <a:ext cx="665880" cy="513787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75895E8B-23AB-374A-A489-E6176E09B4EE}"/>
              </a:ext>
            </a:extLst>
          </p:cNvPr>
          <p:cNvSpPr txBox="1"/>
          <p:nvPr/>
        </p:nvSpPr>
        <p:spPr>
          <a:xfrm>
            <a:off x="37824279" y="37834346"/>
            <a:ext cx="28754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kathios.n@northeastern.edu</a:t>
            </a:r>
          </a:p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lopez.ke@northeastern.edu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Google Shape;165;p1">
            <a:extLst>
              <a:ext uri="{FF2B5EF4-FFF2-40B4-BE49-F238E27FC236}">
                <a16:creationId xmlns:a16="http://schemas.microsoft.com/office/drawing/2014/main" id="{4B4E7B85-1EB0-FB23-300F-71578916CDB0}"/>
              </a:ext>
            </a:extLst>
          </p:cNvPr>
          <p:cNvSpPr/>
          <p:nvPr/>
        </p:nvSpPr>
        <p:spPr>
          <a:xfrm>
            <a:off x="14953866" y="5468213"/>
            <a:ext cx="13880592" cy="128930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Behavioral Task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Open Science Framework (OSF) | University of Oklahoma Libraries">
            <a:extLst>
              <a:ext uri="{FF2B5EF4-FFF2-40B4-BE49-F238E27FC236}">
                <a16:creationId xmlns:a16="http://schemas.microsoft.com/office/drawing/2014/main" id="{DB957B5C-BA44-6AC4-14CE-0959B4140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59135" y="37878757"/>
            <a:ext cx="1305080" cy="490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picture containing text, graphics, graphic design, clipart&#10;&#10;Description automatically generated">
            <a:extLst>
              <a:ext uri="{FF2B5EF4-FFF2-40B4-BE49-F238E27FC236}">
                <a16:creationId xmlns:a16="http://schemas.microsoft.com/office/drawing/2014/main" id="{3A736DFC-B350-F4C2-6844-E25222E01CC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925999" y="184660"/>
            <a:ext cx="3054456" cy="3054456"/>
          </a:xfrm>
          <a:prstGeom prst="rect">
            <a:avLst/>
          </a:prstGeom>
        </p:spPr>
      </p:pic>
      <p:sp>
        <p:nvSpPr>
          <p:cNvPr id="7" name="Google Shape;121;p1">
            <a:extLst>
              <a:ext uri="{FF2B5EF4-FFF2-40B4-BE49-F238E27FC236}">
                <a16:creationId xmlns:a16="http://schemas.microsoft.com/office/drawing/2014/main" id="{23EEB91C-EB40-491B-3B2B-BBF557A4607D}"/>
              </a:ext>
            </a:extLst>
          </p:cNvPr>
          <p:cNvSpPr/>
          <p:nvPr/>
        </p:nvSpPr>
        <p:spPr>
          <a:xfrm>
            <a:off x="29119922" y="5450458"/>
            <a:ext cx="14198418" cy="1307059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Listening fMRI Task</a:t>
            </a:r>
          </a:p>
        </p:txBody>
      </p:sp>
      <p:pic>
        <p:nvPicPr>
          <p:cNvPr id="8" name="Picture 7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E19B7614-F1C2-29F1-0976-CBE5ECCDDF7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146007" y="37590879"/>
            <a:ext cx="813921" cy="8139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F79AAF-4115-B731-4674-20A328EDCCE3}"/>
              </a:ext>
            </a:extLst>
          </p:cNvPr>
          <p:cNvSpPr txBox="1"/>
          <p:nvPr/>
        </p:nvSpPr>
        <p:spPr>
          <a:xfrm>
            <a:off x="42129009" y="37338728"/>
            <a:ext cx="9479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Study 1</a:t>
            </a:r>
          </a:p>
        </p:txBody>
      </p:sp>
      <p:pic>
        <p:nvPicPr>
          <p:cNvPr id="14" name="Picture 1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9740273-EB50-1B22-78B0-951441A08DE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091592" y="37594486"/>
            <a:ext cx="813921" cy="81392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BC9C145-1ABF-4B15-5A8D-3566352F70D1}"/>
              </a:ext>
            </a:extLst>
          </p:cNvPr>
          <p:cNvSpPr txBox="1"/>
          <p:nvPr/>
        </p:nvSpPr>
        <p:spPr>
          <a:xfrm>
            <a:off x="42951225" y="37338728"/>
            <a:ext cx="94796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Study 2</a:t>
            </a:r>
          </a:p>
        </p:txBody>
      </p:sp>
      <p:sp>
        <p:nvSpPr>
          <p:cNvPr id="18" name="Google Shape;121;p1">
            <a:extLst>
              <a:ext uri="{FF2B5EF4-FFF2-40B4-BE49-F238E27FC236}">
                <a16:creationId xmlns:a16="http://schemas.microsoft.com/office/drawing/2014/main" id="{FAC2F673-5E8E-F280-2746-17113F14127F}"/>
              </a:ext>
            </a:extLst>
          </p:cNvPr>
          <p:cNvSpPr/>
          <p:nvPr/>
        </p:nvSpPr>
        <p:spPr>
          <a:xfrm>
            <a:off x="562190" y="29223289"/>
            <a:ext cx="13880592" cy="226309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Research Question: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How do developmental changes in cognition and functional connectivity, particularly in adolescence, support age-related changes in music reward valuation across development?</a:t>
            </a:r>
          </a:p>
        </p:txBody>
      </p:sp>
      <p:pic>
        <p:nvPicPr>
          <p:cNvPr id="3" name="Picture 2" descr="Learning and Brain Development Lab, Northeastern University">
            <a:extLst>
              <a:ext uri="{FF2B5EF4-FFF2-40B4-BE49-F238E27FC236}">
                <a16:creationId xmlns:a16="http://schemas.microsoft.com/office/drawing/2014/main" id="{9B187ECC-918F-92E5-9F70-406AF7D6FD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89" t="9307" r="4414" b="8644"/>
          <a:stretch/>
        </p:blipFill>
        <p:spPr bwMode="auto">
          <a:xfrm>
            <a:off x="35660528" y="3117782"/>
            <a:ext cx="5171530" cy="178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A7A0E2-E58C-E3E7-E90D-7C5B4EEED1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427"/>
          <a:stretch/>
        </p:blipFill>
        <p:spPr bwMode="auto">
          <a:xfrm>
            <a:off x="3278430" y="16990062"/>
            <a:ext cx="6515904" cy="4424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AutoShape 8">
            <a:extLst>
              <a:ext uri="{FF2B5EF4-FFF2-40B4-BE49-F238E27FC236}">
                <a16:creationId xmlns:a16="http://schemas.microsoft.com/office/drawing/2014/main" id="{F13A25DD-3BF4-1C80-2DB2-55156A0739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793200" y="19050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AutoShape 10">
            <a:extLst>
              <a:ext uri="{FF2B5EF4-FFF2-40B4-BE49-F238E27FC236}">
                <a16:creationId xmlns:a16="http://schemas.microsoft.com/office/drawing/2014/main" id="{D6CED2BD-09C3-375B-B8D4-19B27F7C99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945600" y="192024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8" name="Picture 37" descr="A graph of different age groups&#10;&#10;Description automatically generated with medium confidence">
            <a:extLst>
              <a:ext uri="{FF2B5EF4-FFF2-40B4-BE49-F238E27FC236}">
                <a16:creationId xmlns:a16="http://schemas.microsoft.com/office/drawing/2014/main" id="{AB41CFF4-7F92-9EC0-A4BD-E85E535A4D4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825549" y="9425512"/>
            <a:ext cx="6468865" cy="4528205"/>
          </a:xfrm>
          <a:prstGeom prst="rect">
            <a:avLst/>
          </a:prstGeom>
        </p:spPr>
      </p:pic>
      <p:pic>
        <p:nvPicPr>
          <p:cNvPr id="51" name="Picture 50" descr="A graph of different age groups&#10;&#10;Description automatically generated with medium confidence">
            <a:extLst>
              <a:ext uri="{FF2B5EF4-FFF2-40B4-BE49-F238E27FC236}">
                <a16:creationId xmlns:a16="http://schemas.microsoft.com/office/drawing/2014/main" id="{1B31E060-122E-1D0A-872D-7258A5A88B1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121775" y="9428947"/>
            <a:ext cx="6468865" cy="4528206"/>
          </a:xfrm>
          <a:prstGeom prst="rect">
            <a:avLst/>
          </a:prstGeom>
        </p:spPr>
      </p:pic>
      <p:sp>
        <p:nvSpPr>
          <p:cNvPr id="54" name="Google Shape;87;p1">
            <a:extLst>
              <a:ext uri="{FF2B5EF4-FFF2-40B4-BE49-F238E27FC236}">
                <a16:creationId xmlns:a16="http://schemas.microsoft.com/office/drawing/2014/main" id="{F54FCE03-7AC8-C268-27D0-314D1CA2A076}"/>
              </a:ext>
            </a:extLst>
          </p:cNvPr>
          <p:cNvSpPr/>
          <p:nvPr/>
        </p:nvSpPr>
        <p:spPr>
          <a:xfrm>
            <a:off x="2367013" y="13953717"/>
            <a:ext cx="13877365" cy="225610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fontAlgn="base"/>
            <a:r>
              <a:rPr lang="en-US" sz="16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Year of Release – Participant Year of Birth</a:t>
            </a: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55" name="Google Shape;87;p1">
            <a:extLst>
              <a:ext uri="{FF2B5EF4-FFF2-40B4-BE49-F238E27FC236}">
                <a16:creationId xmlns:a16="http://schemas.microsoft.com/office/drawing/2014/main" id="{A79353B5-DA51-895E-F872-E9B94166C5F3}"/>
              </a:ext>
            </a:extLst>
          </p:cNvPr>
          <p:cNvSpPr/>
          <p:nvPr/>
        </p:nvSpPr>
        <p:spPr>
          <a:xfrm>
            <a:off x="8746094" y="13953717"/>
            <a:ext cx="13877365" cy="225610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fontAlgn="base"/>
            <a:r>
              <a:rPr lang="en-US" sz="16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Year of Release – Participant Year of Birth</a:t>
            </a: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56" name="Picture 16">
            <a:extLst>
              <a:ext uri="{FF2B5EF4-FFF2-40B4-BE49-F238E27FC236}">
                <a16:creationId xmlns:a16="http://schemas.microsoft.com/office/drawing/2014/main" id="{5C721A90-05C0-31D2-7DCE-B1CA48EECD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0"/>
          <a:stretch/>
        </p:blipFill>
        <p:spPr bwMode="auto">
          <a:xfrm>
            <a:off x="28785801" y="7064959"/>
            <a:ext cx="13910345" cy="432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0" name="Picture 16">
            <a:extLst>
              <a:ext uri="{FF2B5EF4-FFF2-40B4-BE49-F238E27FC236}">
                <a16:creationId xmlns:a16="http://schemas.microsoft.com/office/drawing/2014/main" id="{7A53A19E-3EE2-58A3-6DB5-A87ED052B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6432" y="15002224"/>
            <a:ext cx="2986011" cy="502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20">
            <a:extLst>
              <a:ext uri="{FF2B5EF4-FFF2-40B4-BE49-F238E27FC236}">
                <a16:creationId xmlns:a16="http://schemas.microsoft.com/office/drawing/2014/main" id="{7DBD1007-C501-453A-8CBE-FAFDE8A68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2858" y="14997465"/>
            <a:ext cx="3392424" cy="5444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24">
            <a:extLst>
              <a:ext uri="{FF2B5EF4-FFF2-40B4-BE49-F238E27FC236}">
                <a16:creationId xmlns:a16="http://schemas.microsoft.com/office/drawing/2014/main" id="{7E43F4D6-326C-C653-2707-E155C3C68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0164" y="14997465"/>
            <a:ext cx="3610920" cy="4509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3" name="Google Shape;165;p1">
            <a:extLst>
              <a:ext uri="{FF2B5EF4-FFF2-40B4-BE49-F238E27FC236}">
                <a16:creationId xmlns:a16="http://schemas.microsoft.com/office/drawing/2014/main" id="{779BE048-096F-D8B9-9DC2-1FEEDF40F82E}"/>
              </a:ext>
            </a:extLst>
          </p:cNvPr>
          <p:cNvSpPr/>
          <p:nvPr/>
        </p:nvSpPr>
        <p:spPr>
          <a:xfrm>
            <a:off x="562190" y="31492858"/>
            <a:ext cx="13880592" cy="115240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Study Aims</a:t>
            </a:r>
          </a:p>
        </p:txBody>
      </p:sp>
      <p:pic>
        <p:nvPicPr>
          <p:cNvPr id="65" name="Picture 64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B9217845-B638-D46F-9AE5-470BCFCB07A1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6658202" y="9678623"/>
            <a:ext cx="9156013" cy="4910487"/>
          </a:xfrm>
          <a:prstGeom prst="rect">
            <a:avLst/>
          </a:prstGeom>
        </p:spPr>
      </p:pic>
      <p:pic>
        <p:nvPicPr>
          <p:cNvPr id="67" name="Picture 66" descr="A diagram of a hippocampus&#10;&#10;Description automatically generated">
            <a:extLst>
              <a:ext uri="{FF2B5EF4-FFF2-40B4-BE49-F238E27FC236}">
                <a16:creationId xmlns:a16="http://schemas.microsoft.com/office/drawing/2014/main" id="{5BCEB3FB-6793-216C-4B54-0760D0A55C6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977196" y="23738843"/>
            <a:ext cx="8544243" cy="5143409"/>
          </a:xfrm>
          <a:prstGeom prst="rect">
            <a:avLst/>
          </a:prstGeom>
        </p:spPr>
      </p:pic>
      <p:pic>
        <p:nvPicPr>
          <p:cNvPr id="71" name="Picture 70" descr="A comparison of graphs with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CBCF30B7-1B31-D28B-0D47-A0CA4C168D5D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t="8149" b="8155"/>
          <a:stretch/>
        </p:blipFill>
        <p:spPr>
          <a:xfrm>
            <a:off x="14823019" y="22512391"/>
            <a:ext cx="12826377" cy="6038521"/>
          </a:xfrm>
          <a:prstGeom prst="rect">
            <a:avLst/>
          </a:prstGeom>
        </p:spPr>
      </p:pic>
      <p:sp>
        <p:nvSpPr>
          <p:cNvPr id="72" name="Google Shape;87;p1">
            <a:extLst>
              <a:ext uri="{FF2B5EF4-FFF2-40B4-BE49-F238E27FC236}">
                <a16:creationId xmlns:a16="http://schemas.microsoft.com/office/drawing/2014/main" id="{C03AA2C8-B5E0-F707-0CE4-EFDF24DF989E}"/>
              </a:ext>
            </a:extLst>
          </p:cNvPr>
          <p:cNvSpPr/>
          <p:nvPr/>
        </p:nvSpPr>
        <p:spPr>
          <a:xfrm>
            <a:off x="15152790" y="26645327"/>
            <a:ext cx="13877365" cy="10945552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fontAlgn="base"/>
            <a:endParaRPr lang="en-US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Google Shape;165;p1">
            <a:extLst>
              <a:ext uri="{FF2B5EF4-FFF2-40B4-BE49-F238E27FC236}">
                <a16:creationId xmlns:a16="http://schemas.microsoft.com/office/drawing/2014/main" id="{8651751A-9520-A25C-1FCD-63B0F81771A9}"/>
              </a:ext>
            </a:extLst>
          </p:cNvPr>
          <p:cNvSpPr/>
          <p:nvPr/>
        </p:nvSpPr>
        <p:spPr>
          <a:xfrm>
            <a:off x="14953866" y="20738230"/>
            <a:ext cx="13880592" cy="115240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Adult Data</a:t>
            </a:r>
          </a:p>
        </p:txBody>
      </p:sp>
      <p:sp>
        <p:nvSpPr>
          <p:cNvPr id="74" name="Google Shape;87;p1">
            <a:extLst>
              <a:ext uri="{FF2B5EF4-FFF2-40B4-BE49-F238E27FC236}">
                <a16:creationId xmlns:a16="http://schemas.microsoft.com/office/drawing/2014/main" id="{131C1791-1E5D-4403-4882-BB669E2503A1}"/>
              </a:ext>
            </a:extLst>
          </p:cNvPr>
          <p:cNvSpPr/>
          <p:nvPr/>
        </p:nvSpPr>
        <p:spPr>
          <a:xfrm>
            <a:off x="14986997" y="28592828"/>
            <a:ext cx="13880592" cy="617323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fontAlgn="base"/>
            <a:r>
              <a:rPr lang="en-US" sz="3200" b="1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Hypothesis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: The age-related trajectory of the strength of the linear relationship between number of presentations and liking ratings will be best characterized by an inverse-U curve, peaking in adolescence. There will be no age-related differences in the strength of the relationship between familiarity and number of presentations. </a:t>
            </a:r>
          </a:p>
        </p:txBody>
      </p:sp>
      <p:pic>
        <p:nvPicPr>
          <p:cNvPr id="1038" name="Picture 14">
            <a:extLst>
              <a:ext uri="{FF2B5EF4-FFF2-40B4-BE49-F238E27FC236}">
                <a16:creationId xmlns:a16="http://schemas.microsoft.com/office/drawing/2014/main" id="{D7FE796D-9AC7-8EC6-755C-6BF6D89D2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42123" y="31242402"/>
            <a:ext cx="6390393" cy="6390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1B2D945A-4415-62A4-A9C7-0F92F0720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5392" y="9562282"/>
            <a:ext cx="3110616" cy="75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Google Shape;87;p1">
            <a:extLst>
              <a:ext uri="{FF2B5EF4-FFF2-40B4-BE49-F238E27FC236}">
                <a16:creationId xmlns:a16="http://schemas.microsoft.com/office/drawing/2014/main" id="{D6181F2B-4630-04B6-897D-3894F60D459C}"/>
              </a:ext>
            </a:extLst>
          </p:cNvPr>
          <p:cNvSpPr/>
          <p:nvPr/>
        </p:nvSpPr>
        <p:spPr>
          <a:xfrm>
            <a:off x="38796284" y="9568494"/>
            <a:ext cx="13877365" cy="2256108"/>
          </a:xfrm>
          <a:prstGeom prst="rect">
            <a:avLst/>
          </a:prstGeom>
          <a:noFill/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  <a:effectLst/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fontAlgn="base"/>
            <a:r>
              <a:rPr lang="en-US" sz="20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BP Melodies from</a:t>
            </a:r>
          </a:p>
          <a:p>
            <a:pPr fontAlgn="base"/>
            <a:r>
              <a:rPr lang="en-US" sz="20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Behavioral Task</a:t>
            </a: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sp>
        <p:nvSpPr>
          <p:cNvPr id="78" name="Google Shape;165;p1">
            <a:extLst>
              <a:ext uri="{FF2B5EF4-FFF2-40B4-BE49-F238E27FC236}">
                <a16:creationId xmlns:a16="http://schemas.microsoft.com/office/drawing/2014/main" id="{52FB9290-2B4E-2038-44D0-8E5ABC40A636}"/>
              </a:ext>
            </a:extLst>
          </p:cNvPr>
          <p:cNvSpPr/>
          <p:nvPr/>
        </p:nvSpPr>
        <p:spPr>
          <a:xfrm>
            <a:off x="29119922" y="11956674"/>
            <a:ext cx="14198418" cy="115240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Adult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8813</TotalTime>
  <Words>407</Words>
  <Application>Microsoft Macintosh PowerPoint</Application>
  <PresentationFormat>Custom</PresentationFormat>
  <Paragraphs>86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Helvetica Neue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Nicholas Kathios</cp:lastModifiedBy>
  <cp:revision>111</cp:revision>
  <cp:lastPrinted>2022-04-18T15:59:33Z</cp:lastPrinted>
  <dcterms:created xsi:type="dcterms:W3CDTF">2021-02-08T14:55:12Z</dcterms:created>
  <dcterms:modified xsi:type="dcterms:W3CDTF">2023-08-21T22:29:08Z</dcterms:modified>
</cp:coreProperties>
</file>